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7" autoAdjust="0"/>
    <p:restoredTop sz="94660"/>
  </p:normalViewPr>
  <p:slideViewPr>
    <p:cSldViewPr snapToGrid="0">
      <p:cViewPr varScale="1">
        <p:scale>
          <a:sx n="133" d="100"/>
          <a:sy n="133" d="100"/>
        </p:scale>
        <p:origin x="156" y="3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E28EF8-536C-466B-BD49-23917FFD0BD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5010E25-BCF5-4577-A455-2004C59B56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8C0907B-09E4-4B33-B001-993AD1DDAE1F}"/>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5" name="フッター プレースホルダー 4">
            <a:extLst>
              <a:ext uri="{FF2B5EF4-FFF2-40B4-BE49-F238E27FC236}">
                <a16:creationId xmlns:a16="http://schemas.microsoft.com/office/drawing/2014/main" id="{0C5FDBD6-29A9-4213-9B8D-AFCC70D09D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2E2242D-7848-476C-9D20-C1AA58910DC6}"/>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2726146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67942C-FB89-418C-A489-BB67D67B114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336DCD8-827B-4BD5-8CC5-A7E7E49F410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991264-182A-4738-817E-09A51FAE7312}"/>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5" name="フッター プレースホルダー 4">
            <a:extLst>
              <a:ext uri="{FF2B5EF4-FFF2-40B4-BE49-F238E27FC236}">
                <a16:creationId xmlns:a16="http://schemas.microsoft.com/office/drawing/2014/main" id="{D1D168E6-D419-4FE7-A0A8-E400C6B9AC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C7E92ED-3591-486E-86E2-33B74C7C8396}"/>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1476312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11BE4B3-2176-45E9-AE9F-6068C6B5B5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16B08D-5852-49E8-B34B-49EE56DD4C4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732D4E-5C9D-4666-B7FE-D58E2F9073D6}"/>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5" name="フッター プレースホルダー 4">
            <a:extLst>
              <a:ext uri="{FF2B5EF4-FFF2-40B4-BE49-F238E27FC236}">
                <a16:creationId xmlns:a16="http://schemas.microsoft.com/office/drawing/2014/main" id="{E8AE518D-9DEF-421A-809A-1398CAD04D1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5532BF-11EC-413B-AE28-4E8093D15AEF}"/>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2860150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F483AE-D437-41A4-B10C-1CC283A5D77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C278EF-9CCB-442B-A1E7-3B9E3BB42AB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82526EE-F74F-4989-B65B-14B01F155ECC}"/>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5" name="フッター プレースホルダー 4">
            <a:extLst>
              <a:ext uri="{FF2B5EF4-FFF2-40B4-BE49-F238E27FC236}">
                <a16:creationId xmlns:a16="http://schemas.microsoft.com/office/drawing/2014/main" id="{B9AF74C3-E2F8-462E-844E-37C3CB1A012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480760-7B26-4B03-89E6-9DBC2F9EEAA7}"/>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3681850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80CA8D-E557-4C4F-B560-38381454379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68BBBFB-01AC-4ABC-BE49-04D3ED8D2A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A4BA0E2-73D2-43D9-93AA-B293EC2D45B3}"/>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5" name="フッター プレースホルダー 4">
            <a:extLst>
              <a:ext uri="{FF2B5EF4-FFF2-40B4-BE49-F238E27FC236}">
                <a16:creationId xmlns:a16="http://schemas.microsoft.com/office/drawing/2014/main" id="{9C097164-E1C8-4590-8F99-691752EC01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C06612-75B1-42F6-A915-128EB207B9FD}"/>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1595615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26D04C-C655-4756-8FD1-7EC1E42DAA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DA16BC3-A7F5-464E-A915-4229D0250DE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B53F15D-30BA-4E73-B3C2-111063A20E9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7CFA46D-0702-4C80-A13E-BD5DD0A9BF61}"/>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6" name="フッター プレースホルダー 5">
            <a:extLst>
              <a:ext uri="{FF2B5EF4-FFF2-40B4-BE49-F238E27FC236}">
                <a16:creationId xmlns:a16="http://schemas.microsoft.com/office/drawing/2014/main" id="{A3BD67E1-2518-4026-93BC-4A246E78F7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3FA794-54BD-462B-8224-F2459924E419}"/>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3894799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216A43-329D-4C14-B03A-70D8D598820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6ABBB8F-A752-4A05-BF69-10D6CFD1AA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BC310D1-8AC1-4886-9FB3-9E56332533C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822433D-44B8-4513-A093-EBB587F064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33712E8-AD93-48C7-81D9-6C0DC61498F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DE8AF73-7B2C-4BE7-BD1D-338248528865}"/>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8" name="フッター プレースホルダー 7">
            <a:extLst>
              <a:ext uri="{FF2B5EF4-FFF2-40B4-BE49-F238E27FC236}">
                <a16:creationId xmlns:a16="http://schemas.microsoft.com/office/drawing/2014/main" id="{C34E7BB4-7C0C-464F-A9E1-3170436740C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AEFD2C6-5037-471C-9CEF-5FFB8A661C6C}"/>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453427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A5966A-BC55-4DFE-BB66-C4224C19ABA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09E5E44-4075-4150-8359-D6477EB5AA34}"/>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4" name="フッター プレースホルダー 3">
            <a:extLst>
              <a:ext uri="{FF2B5EF4-FFF2-40B4-BE49-F238E27FC236}">
                <a16:creationId xmlns:a16="http://schemas.microsoft.com/office/drawing/2014/main" id="{91F0FEF9-1559-4852-9840-12E3878B922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BCCB91-4B37-4473-B7C3-E5CDB920448E}"/>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707610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D7EF165-FE6C-440B-A11D-49656D0D53F3}"/>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3" name="フッター プレースホルダー 2">
            <a:extLst>
              <a:ext uri="{FF2B5EF4-FFF2-40B4-BE49-F238E27FC236}">
                <a16:creationId xmlns:a16="http://schemas.microsoft.com/office/drawing/2014/main" id="{A25A96D0-2D46-4AE6-8716-C0D1532DD9E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AE5692-4CD5-4B30-A286-8FE0B5CF4A8F}"/>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748204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03AB70-9C06-41D6-88E1-DDCE0D4FAAC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BCC892-DCBF-4EAE-B569-2BFDDD5BE2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55E1BE3-854B-44D1-9FC8-5B116D53C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1670686-A7ED-4A3B-A918-6F7E39A8BA43}"/>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6" name="フッター プレースホルダー 5">
            <a:extLst>
              <a:ext uri="{FF2B5EF4-FFF2-40B4-BE49-F238E27FC236}">
                <a16:creationId xmlns:a16="http://schemas.microsoft.com/office/drawing/2014/main" id="{8838C8AA-FBD0-4E37-AE4B-2A390159970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11C3D44-2DA5-4F46-9E04-8D42E18B0147}"/>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3135279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3AC3AA-39C7-4099-8844-6A626FF6D1C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99A6488-5BF8-4E90-92AC-181AC96CE9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D77D519-8DD6-475F-8FE6-CA293F60C7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8713BC-497A-4314-8682-0DEB34188097}"/>
              </a:ext>
            </a:extLst>
          </p:cNvPr>
          <p:cNvSpPr>
            <a:spLocks noGrp="1"/>
          </p:cNvSpPr>
          <p:nvPr>
            <p:ph type="dt" sz="half" idx="10"/>
          </p:nvPr>
        </p:nvSpPr>
        <p:spPr/>
        <p:txBody>
          <a:bodyPr/>
          <a:lstStyle/>
          <a:p>
            <a:fld id="{83676ADB-DA16-4A2D-A387-DC17251B75C6}" type="datetimeFigureOut">
              <a:rPr kumimoji="1" lang="ja-JP" altLang="en-US" smtClean="0"/>
              <a:t>2020/11/23</a:t>
            </a:fld>
            <a:endParaRPr kumimoji="1" lang="ja-JP" altLang="en-US"/>
          </a:p>
        </p:txBody>
      </p:sp>
      <p:sp>
        <p:nvSpPr>
          <p:cNvPr id="6" name="フッター プレースホルダー 5">
            <a:extLst>
              <a:ext uri="{FF2B5EF4-FFF2-40B4-BE49-F238E27FC236}">
                <a16:creationId xmlns:a16="http://schemas.microsoft.com/office/drawing/2014/main" id="{E6DB2A20-63FA-4C4D-9732-35032E2CD8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A5195AC-6630-460F-810E-37F65D597B2F}"/>
              </a:ext>
            </a:extLst>
          </p:cNvPr>
          <p:cNvSpPr>
            <a:spLocks noGrp="1"/>
          </p:cNvSpPr>
          <p:nvPr>
            <p:ph type="sldNum" sz="quarter" idx="12"/>
          </p:nvPr>
        </p:nvSpPr>
        <p:spPr/>
        <p:txBody>
          <a:body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209213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A4D3F59-11F5-4CF1-B7C9-9B41F4B9ED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A80D39D-F60D-45E8-94F2-6031F5C83D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BEE579-1217-4AA1-B552-D5347AE6F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76ADB-DA16-4A2D-A387-DC17251B75C6}" type="datetimeFigureOut">
              <a:rPr kumimoji="1" lang="ja-JP" altLang="en-US" smtClean="0"/>
              <a:t>2020/11/23</a:t>
            </a:fld>
            <a:endParaRPr kumimoji="1" lang="ja-JP" altLang="en-US"/>
          </a:p>
        </p:txBody>
      </p:sp>
      <p:sp>
        <p:nvSpPr>
          <p:cNvPr id="5" name="フッター プレースホルダー 4">
            <a:extLst>
              <a:ext uri="{FF2B5EF4-FFF2-40B4-BE49-F238E27FC236}">
                <a16:creationId xmlns:a16="http://schemas.microsoft.com/office/drawing/2014/main" id="{A9EA2B89-0B8B-46DF-9A12-E254BF27D4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B7DB2C8-E128-4168-9075-6A93B904D6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3EBDC5-EEAA-461D-A0D0-AEDE0E3ACE56}" type="slidenum">
              <a:rPr kumimoji="1" lang="ja-JP" altLang="en-US" smtClean="0"/>
              <a:t>‹#›</a:t>
            </a:fld>
            <a:endParaRPr kumimoji="1" lang="ja-JP" altLang="en-US"/>
          </a:p>
        </p:txBody>
      </p:sp>
    </p:spTree>
    <p:extLst>
      <p:ext uri="{BB962C8B-B14F-4D97-AF65-F5344CB8AC3E}">
        <p14:creationId xmlns:p14="http://schemas.microsoft.com/office/powerpoint/2010/main" val="1647368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0781927D-1070-45DA-AA37-3774E0B5C578}"/>
              </a:ext>
            </a:extLst>
          </p:cNvPr>
          <p:cNvPicPr>
            <a:picLocks noChangeAspect="1"/>
          </p:cNvPicPr>
          <p:nvPr/>
        </p:nvPicPr>
        <p:blipFill>
          <a:blip r:embed="rId2"/>
          <a:stretch>
            <a:fillRect/>
          </a:stretch>
        </p:blipFill>
        <p:spPr>
          <a:xfrm>
            <a:off x="793880" y="1923746"/>
            <a:ext cx="4536504" cy="3027667"/>
          </a:xfrm>
          <a:prstGeom prst="rect">
            <a:avLst/>
          </a:prstGeom>
        </p:spPr>
      </p:pic>
      <p:pic>
        <p:nvPicPr>
          <p:cNvPr id="5" name="図 4">
            <a:extLst>
              <a:ext uri="{FF2B5EF4-FFF2-40B4-BE49-F238E27FC236}">
                <a16:creationId xmlns:a16="http://schemas.microsoft.com/office/drawing/2014/main" id="{6D749805-4CE7-4171-8B90-D509D4F49F51}"/>
              </a:ext>
            </a:extLst>
          </p:cNvPr>
          <p:cNvPicPr>
            <a:picLocks noChangeAspect="1"/>
          </p:cNvPicPr>
          <p:nvPr/>
        </p:nvPicPr>
        <p:blipFill>
          <a:blip r:embed="rId3"/>
          <a:stretch>
            <a:fillRect/>
          </a:stretch>
        </p:blipFill>
        <p:spPr>
          <a:xfrm>
            <a:off x="6301865" y="1193012"/>
            <a:ext cx="1886264" cy="2019697"/>
          </a:xfrm>
          <a:prstGeom prst="rect">
            <a:avLst/>
          </a:prstGeom>
        </p:spPr>
      </p:pic>
      <p:pic>
        <p:nvPicPr>
          <p:cNvPr id="6" name="図 5">
            <a:extLst>
              <a:ext uri="{FF2B5EF4-FFF2-40B4-BE49-F238E27FC236}">
                <a16:creationId xmlns:a16="http://schemas.microsoft.com/office/drawing/2014/main" id="{9046C5ED-0E0E-4196-A473-CCD43AEE8531}"/>
              </a:ext>
            </a:extLst>
          </p:cNvPr>
          <p:cNvPicPr>
            <a:picLocks noChangeAspect="1"/>
          </p:cNvPicPr>
          <p:nvPr/>
        </p:nvPicPr>
        <p:blipFill>
          <a:blip r:embed="rId3"/>
          <a:stretch>
            <a:fillRect/>
          </a:stretch>
        </p:blipFill>
        <p:spPr>
          <a:xfrm>
            <a:off x="6879649" y="1365628"/>
            <a:ext cx="1886264" cy="2019697"/>
          </a:xfrm>
          <a:prstGeom prst="rect">
            <a:avLst/>
          </a:prstGeom>
        </p:spPr>
      </p:pic>
      <p:pic>
        <p:nvPicPr>
          <p:cNvPr id="7" name="図 6">
            <a:extLst>
              <a:ext uri="{FF2B5EF4-FFF2-40B4-BE49-F238E27FC236}">
                <a16:creationId xmlns:a16="http://schemas.microsoft.com/office/drawing/2014/main" id="{D9E4796E-2421-4B83-9A21-CC28809B3D98}"/>
              </a:ext>
            </a:extLst>
          </p:cNvPr>
          <p:cNvPicPr>
            <a:picLocks noChangeAspect="1"/>
          </p:cNvPicPr>
          <p:nvPr/>
        </p:nvPicPr>
        <p:blipFill>
          <a:blip r:embed="rId3"/>
          <a:stretch>
            <a:fillRect/>
          </a:stretch>
        </p:blipFill>
        <p:spPr>
          <a:xfrm>
            <a:off x="7390754" y="1523278"/>
            <a:ext cx="1886264" cy="2019697"/>
          </a:xfrm>
          <a:prstGeom prst="rect">
            <a:avLst/>
          </a:prstGeom>
        </p:spPr>
      </p:pic>
      <p:pic>
        <p:nvPicPr>
          <p:cNvPr id="8" name="図 7">
            <a:extLst>
              <a:ext uri="{FF2B5EF4-FFF2-40B4-BE49-F238E27FC236}">
                <a16:creationId xmlns:a16="http://schemas.microsoft.com/office/drawing/2014/main" id="{0472182F-5DC0-4E0C-B6C1-FBB9A5EC7984}"/>
              </a:ext>
            </a:extLst>
          </p:cNvPr>
          <p:cNvPicPr>
            <a:picLocks noChangeAspect="1"/>
          </p:cNvPicPr>
          <p:nvPr/>
        </p:nvPicPr>
        <p:blipFill>
          <a:blip r:embed="rId4"/>
          <a:stretch>
            <a:fillRect/>
          </a:stretch>
        </p:blipFill>
        <p:spPr>
          <a:xfrm>
            <a:off x="6267322" y="3591672"/>
            <a:ext cx="2635705" cy="2019697"/>
          </a:xfrm>
          <a:prstGeom prst="rect">
            <a:avLst/>
          </a:prstGeom>
        </p:spPr>
      </p:pic>
      <p:pic>
        <p:nvPicPr>
          <p:cNvPr id="9" name="図 8">
            <a:extLst>
              <a:ext uri="{FF2B5EF4-FFF2-40B4-BE49-F238E27FC236}">
                <a16:creationId xmlns:a16="http://schemas.microsoft.com/office/drawing/2014/main" id="{D19EEAAC-33B2-4D81-A8BE-1790F537DF8B}"/>
              </a:ext>
            </a:extLst>
          </p:cNvPr>
          <p:cNvPicPr>
            <a:picLocks noChangeAspect="1"/>
          </p:cNvPicPr>
          <p:nvPr/>
        </p:nvPicPr>
        <p:blipFill>
          <a:blip r:embed="rId4"/>
          <a:stretch>
            <a:fillRect/>
          </a:stretch>
        </p:blipFill>
        <p:spPr>
          <a:xfrm>
            <a:off x="6631761" y="3847334"/>
            <a:ext cx="2635705" cy="2019697"/>
          </a:xfrm>
          <a:prstGeom prst="rect">
            <a:avLst/>
          </a:prstGeom>
        </p:spPr>
      </p:pic>
      <p:pic>
        <p:nvPicPr>
          <p:cNvPr id="10" name="図 9">
            <a:extLst>
              <a:ext uri="{FF2B5EF4-FFF2-40B4-BE49-F238E27FC236}">
                <a16:creationId xmlns:a16="http://schemas.microsoft.com/office/drawing/2014/main" id="{1ACFAA82-25F5-41B4-9B28-FB413B20742D}"/>
              </a:ext>
            </a:extLst>
          </p:cNvPr>
          <p:cNvPicPr>
            <a:picLocks noChangeAspect="1"/>
          </p:cNvPicPr>
          <p:nvPr/>
        </p:nvPicPr>
        <p:blipFill>
          <a:blip r:embed="rId4"/>
          <a:stretch>
            <a:fillRect/>
          </a:stretch>
        </p:blipFill>
        <p:spPr>
          <a:xfrm>
            <a:off x="7006481" y="4004984"/>
            <a:ext cx="2635705" cy="2019697"/>
          </a:xfrm>
          <a:prstGeom prst="rect">
            <a:avLst/>
          </a:prstGeom>
        </p:spPr>
      </p:pic>
      <p:sp>
        <p:nvSpPr>
          <p:cNvPr id="11" name="テキスト ボックス 10">
            <a:extLst>
              <a:ext uri="{FF2B5EF4-FFF2-40B4-BE49-F238E27FC236}">
                <a16:creationId xmlns:a16="http://schemas.microsoft.com/office/drawing/2014/main" id="{C7174CA3-F712-4DC3-B58A-09C527058E66}"/>
              </a:ext>
            </a:extLst>
          </p:cNvPr>
          <p:cNvSpPr txBox="1"/>
          <p:nvPr/>
        </p:nvSpPr>
        <p:spPr>
          <a:xfrm>
            <a:off x="9550796" y="1359504"/>
            <a:ext cx="1413691" cy="369332"/>
          </a:xfrm>
          <a:prstGeom prst="rect">
            <a:avLst/>
          </a:prstGeom>
          <a:noFill/>
        </p:spPr>
        <p:txBody>
          <a:bodyPr wrap="square" rtlCol="0">
            <a:spAutoFit/>
          </a:bodyPr>
          <a:lstStyle/>
          <a:p>
            <a:r>
              <a:rPr kumimoji="1" lang="ja-JP" altLang="en-US" dirty="0"/>
              <a:t>複数</a:t>
            </a:r>
            <a:r>
              <a:rPr kumimoji="1" lang="en-US" altLang="ja-JP" dirty="0"/>
              <a:t>CSV</a:t>
            </a:r>
            <a:endParaRPr kumimoji="1" lang="ja-JP" altLang="en-US" dirty="0"/>
          </a:p>
        </p:txBody>
      </p:sp>
      <p:sp>
        <p:nvSpPr>
          <p:cNvPr id="12" name="テキスト ボックス 11">
            <a:extLst>
              <a:ext uri="{FF2B5EF4-FFF2-40B4-BE49-F238E27FC236}">
                <a16:creationId xmlns:a16="http://schemas.microsoft.com/office/drawing/2014/main" id="{8F37296C-D17A-431D-94B3-5BBE6AFD6CCF}"/>
              </a:ext>
            </a:extLst>
          </p:cNvPr>
          <p:cNvSpPr txBox="1"/>
          <p:nvPr/>
        </p:nvSpPr>
        <p:spPr>
          <a:xfrm>
            <a:off x="9885503" y="4770340"/>
            <a:ext cx="1484109" cy="369332"/>
          </a:xfrm>
          <a:prstGeom prst="rect">
            <a:avLst/>
          </a:prstGeom>
          <a:noFill/>
        </p:spPr>
        <p:txBody>
          <a:bodyPr wrap="square" rtlCol="0">
            <a:spAutoFit/>
          </a:bodyPr>
          <a:lstStyle/>
          <a:p>
            <a:r>
              <a:rPr kumimoji="1" lang="ja-JP" altLang="en-US" dirty="0"/>
              <a:t>複数</a:t>
            </a:r>
            <a:r>
              <a:rPr kumimoji="1" lang="en-US" altLang="ja-JP" dirty="0"/>
              <a:t>Excel</a:t>
            </a:r>
            <a:endParaRPr kumimoji="1" lang="ja-JP" altLang="en-US" dirty="0"/>
          </a:p>
        </p:txBody>
      </p:sp>
    </p:spTree>
    <p:extLst>
      <p:ext uri="{BB962C8B-B14F-4D97-AF65-F5344CB8AC3E}">
        <p14:creationId xmlns:p14="http://schemas.microsoft.com/office/powerpoint/2010/main" val="4269400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2C1B46F-C3F4-425A-82EC-8DBB77E8DF19}"/>
              </a:ext>
            </a:extLst>
          </p:cNvPr>
          <p:cNvSpPr txBox="1"/>
          <p:nvPr/>
        </p:nvSpPr>
        <p:spPr>
          <a:xfrm>
            <a:off x="921361" y="3224520"/>
            <a:ext cx="2952328" cy="369332"/>
          </a:xfrm>
          <a:prstGeom prst="rect">
            <a:avLst/>
          </a:prstGeom>
          <a:noFill/>
        </p:spPr>
        <p:txBody>
          <a:bodyPr wrap="square" rtlCol="0">
            <a:spAutoFit/>
          </a:bodyPr>
          <a:lstStyle/>
          <a:p>
            <a:r>
              <a:rPr kumimoji="1" lang="en-US" altLang="ja-JP" dirty="0"/>
              <a:t>CSV</a:t>
            </a:r>
            <a:r>
              <a:rPr kumimoji="1" lang="ja-JP" altLang="en-US" dirty="0"/>
              <a:t>読み出しテンプレート</a:t>
            </a:r>
          </a:p>
        </p:txBody>
      </p:sp>
      <p:sp>
        <p:nvSpPr>
          <p:cNvPr id="5" name="テキスト ボックス 4">
            <a:extLst>
              <a:ext uri="{FF2B5EF4-FFF2-40B4-BE49-F238E27FC236}">
                <a16:creationId xmlns:a16="http://schemas.microsoft.com/office/drawing/2014/main" id="{FE0BE3B4-1429-43A6-9B41-2D3599661852}"/>
              </a:ext>
            </a:extLst>
          </p:cNvPr>
          <p:cNvSpPr txBox="1"/>
          <p:nvPr/>
        </p:nvSpPr>
        <p:spPr>
          <a:xfrm>
            <a:off x="4017705" y="3242917"/>
            <a:ext cx="3384376" cy="369332"/>
          </a:xfrm>
          <a:prstGeom prst="rect">
            <a:avLst/>
          </a:prstGeom>
          <a:noFill/>
        </p:spPr>
        <p:txBody>
          <a:bodyPr wrap="square" rtlCol="0">
            <a:spAutoFit/>
          </a:bodyPr>
          <a:lstStyle/>
          <a:p>
            <a:r>
              <a:rPr kumimoji="1" lang="en-US" altLang="ja-JP" dirty="0"/>
              <a:t>CSV</a:t>
            </a:r>
            <a:r>
              <a:rPr kumimoji="1" lang="ja-JP" altLang="en-US" dirty="0"/>
              <a:t>集計</a:t>
            </a:r>
            <a:r>
              <a:rPr kumimoji="1" lang="en-US" altLang="ja-JP" dirty="0"/>
              <a:t>Excel</a:t>
            </a:r>
            <a:r>
              <a:rPr kumimoji="1" lang="ja-JP" altLang="en-US" dirty="0"/>
              <a:t>出力テンプレート</a:t>
            </a:r>
          </a:p>
        </p:txBody>
      </p:sp>
      <p:pic>
        <p:nvPicPr>
          <p:cNvPr id="6" name="図 5">
            <a:extLst>
              <a:ext uri="{FF2B5EF4-FFF2-40B4-BE49-F238E27FC236}">
                <a16:creationId xmlns:a16="http://schemas.microsoft.com/office/drawing/2014/main" id="{604A5700-7005-4DEA-A0F8-7D44E55936D2}"/>
              </a:ext>
            </a:extLst>
          </p:cNvPr>
          <p:cNvPicPr>
            <a:picLocks noChangeAspect="1"/>
          </p:cNvPicPr>
          <p:nvPr/>
        </p:nvPicPr>
        <p:blipFill>
          <a:blip r:embed="rId2"/>
          <a:stretch>
            <a:fillRect/>
          </a:stretch>
        </p:blipFill>
        <p:spPr>
          <a:xfrm>
            <a:off x="1281402" y="3630647"/>
            <a:ext cx="2278162" cy="2266214"/>
          </a:xfrm>
          <a:prstGeom prst="rect">
            <a:avLst/>
          </a:prstGeom>
        </p:spPr>
      </p:pic>
      <p:sp>
        <p:nvSpPr>
          <p:cNvPr id="7" name="テキスト ボックス 6">
            <a:extLst>
              <a:ext uri="{FF2B5EF4-FFF2-40B4-BE49-F238E27FC236}">
                <a16:creationId xmlns:a16="http://schemas.microsoft.com/office/drawing/2014/main" id="{8B7F13B7-0863-4893-BEB5-7EB48BD5D539}"/>
              </a:ext>
            </a:extLst>
          </p:cNvPr>
          <p:cNvSpPr txBox="1"/>
          <p:nvPr/>
        </p:nvSpPr>
        <p:spPr>
          <a:xfrm>
            <a:off x="913357" y="5957620"/>
            <a:ext cx="3176356" cy="369332"/>
          </a:xfrm>
          <a:prstGeom prst="rect">
            <a:avLst/>
          </a:prstGeom>
          <a:noFill/>
        </p:spPr>
        <p:txBody>
          <a:bodyPr wrap="square" rtlCol="0">
            <a:spAutoFit/>
          </a:bodyPr>
          <a:lstStyle/>
          <a:p>
            <a:r>
              <a:rPr kumimoji="1" lang="ja-JP" altLang="en-US" dirty="0"/>
              <a:t>複数</a:t>
            </a:r>
            <a:r>
              <a:rPr kumimoji="1" lang="en-US" altLang="ja-JP" dirty="0"/>
              <a:t>Excel</a:t>
            </a:r>
            <a:r>
              <a:rPr kumimoji="1" lang="ja-JP" altLang="en-US" dirty="0"/>
              <a:t>集計テンプレート</a:t>
            </a:r>
          </a:p>
        </p:txBody>
      </p:sp>
      <p:pic>
        <p:nvPicPr>
          <p:cNvPr id="8" name="図 7">
            <a:extLst>
              <a:ext uri="{FF2B5EF4-FFF2-40B4-BE49-F238E27FC236}">
                <a16:creationId xmlns:a16="http://schemas.microsoft.com/office/drawing/2014/main" id="{626E6AF6-3E70-4A0C-970D-BF52E58BB1AF}"/>
              </a:ext>
            </a:extLst>
          </p:cNvPr>
          <p:cNvPicPr>
            <a:picLocks noChangeAspect="1"/>
          </p:cNvPicPr>
          <p:nvPr/>
        </p:nvPicPr>
        <p:blipFill>
          <a:blip r:embed="rId3"/>
          <a:stretch>
            <a:fillRect/>
          </a:stretch>
        </p:blipFill>
        <p:spPr>
          <a:xfrm>
            <a:off x="4280541" y="3612249"/>
            <a:ext cx="2779957" cy="2068587"/>
          </a:xfrm>
          <a:prstGeom prst="rect">
            <a:avLst/>
          </a:prstGeom>
        </p:spPr>
      </p:pic>
      <p:sp>
        <p:nvSpPr>
          <p:cNvPr id="9" name="テキスト ボックス 8">
            <a:extLst>
              <a:ext uri="{FF2B5EF4-FFF2-40B4-BE49-F238E27FC236}">
                <a16:creationId xmlns:a16="http://schemas.microsoft.com/office/drawing/2014/main" id="{E12BE255-3531-451E-BE29-5BF5E005985E}"/>
              </a:ext>
            </a:extLst>
          </p:cNvPr>
          <p:cNvSpPr txBox="1"/>
          <p:nvPr/>
        </p:nvSpPr>
        <p:spPr>
          <a:xfrm>
            <a:off x="4191999" y="5957620"/>
            <a:ext cx="3176356" cy="369332"/>
          </a:xfrm>
          <a:prstGeom prst="rect">
            <a:avLst/>
          </a:prstGeom>
          <a:noFill/>
        </p:spPr>
        <p:txBody>
          <a:bodyPr wrap="square" rtlCol="0">
            <a:spAutoFit/>
          </a:bodyPr>
          <a:lstStyle/>
          <a:p>
            <a:r>
              <a:rPr kumimoji="1" lang="ja-JP" altLang="en-US" dirty="0"/>
              <a:t>テキスト成型テンプレート</a:t>
            </a:r>
          </a:p>
        </p:txBody>
      </p:sp>
      <p:sp>
        <p:nvSpPr>
          <p:cNvPr id="10" name="矢印: 右 9">
            <a:extLst>
              <a:ext uri="{FF2B5EF4-FFF2-40B4-BE49-F238E27FC236}">
                <a16:creationId xmlns:a16="http://schemas.microsoft.com/office/drawing/2014/main" id="{3FE247C3-1B4D-4F35-AB18-F82A31A92280}"/>
              </a:ext>
            </a:extLst>
          </p:cNvPr>
          <p:cNvSpPr/>
          <p:nvPr/>
        </p:nvSpPr>
        <p:spPr>
          <a:xfrm>
            <a:off x="7664917" y="2708920"/>
            <a:ext cx="1093791" cy="18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9ADE7117-05B0-4053-8755-3D2427753137}"/>
              </a:ext>
            </a:extLst>
          </p:cNvPr>
          <p:cNvSpPr txBox="1"/>
          <p:nvPr/>
        </p:nvSpPr>
        <p:spPr>
          <a:xfrm>
            <a:off x="7323334" y="4674786"/>
            <a:ext cx="2016224" cy="646331"/>
          </a:xfrm>
          <a:prstGeom prst="rect">
            <a:avLst/>
          </a:prstGeom>
          <a:noFill/>
        </p:spPr>
        <p:txBody>
          <a:bodyPr wrap="square" rtlCol="0">
            <a:spAutoFit/>
          </a:bodyPr>
          <a:lstStyle/>
          <a:p>
            <a:r>
              <a:rPr kumimoji="1" lang="ja-JP" altLang="en-US" dirty="0"/>
              <a:t>ロジックのみの</a:t>
            </a:r>
            <a:endParaRPr kumimoji="1" lang="en-US" altLang="ja-JP" dirty="0"/>
          </a:p>
          <a:p>
            <a:r>
              <a:rPr kumimoji="1" lang="ja-JP" altLang="en-US" dirty="0"/>
              <a:t>最小限の変更</a:t>
            </a:r>
          </a:p>
        </p:txBody>
      </p:sp>
      <p:pic>
        <p:nvPicPr>
          <p:cNvPr id="12" name="図 11">
            <a:extLst>
              <a:ext uri="{FF2B5EF4-FFF2-40B4-BE49-F238E27FC236}">
                <a16:creationId xmlns:a16="http://schemas.microsoft.com/office/drawing/2014/main" id="{DFBAEA6B-EE83-4C74-8A4C-AB1E95AB6758}"/>
              </a:ext>
            </a:extLst>
          </p:cNvPr>
          <p:cNvPicPr>
            <a:picLocks noChangeAspect="1"/>
          </p:cNvPicPr>
          <p:nvPr/>
        </p:nvPicPr>
        <p:blipFill>
          <a:blip r:embed="rId4"/>
          <a:stretch>
            <a:fillRect/>
          </a:stretch>
        </p:blipFill>
        <p:spPr>
          <a:xfrm>
            <a:off x="8864880" y="2472263"/>
            <a:ext cx="2635705" cy="2019697"/>
          </a:xfrm>
          <a:prstGeom prst="rect">
            <a:avLst/>
          </a:prstGeom>
        </p:spPr>
      </p:pic>
      <p:sp>
        <p:nvSpPr>
          <p:cNvPr id="13" name="テキスト ボックス 12">
            <a:extLst>
              <a:ext uri="{FF2B5EF4-FFF2-40B4-BE49-F238E27FC236}">
                <a16:creationId xmlns:a16="http://schemas.microsoft.com/office/drawing/2014/main" id="{01128A8B-3623-44AC-9AAC-B2137C12C32C}"/>
              </a:ext>
            </a:extLst>
          </p:cNvPr>
          <p:cNvSpPr txBox="1"/>
          <p:nvPr/>
        </p:nvSpPr>
        <p:spPr>
          <a:xfrm>
            <a:off x="9107224" y="1767144"/>
            <a:ext cx="2016224" cy="369332"/>
          </a:xfrm>
          <a:prstGeom prst="rect">
            <a:avLst/>
          </a:prstGeom>
          <a:noFill/>
        </p:spPr>
        <p:txBody>
          <a:bodyPr wrap="square" rtlCol="0">
            <a:spAutoFit/>
          </a:bodyPr>
          <a:lstStyle/>
          <a:p>
            <a:r>
              <a:rPr kumimoji="1" lang="ja-JP" altLang="en-US" dirty="0"/>
              <a:t>最終集計結果</a:t>
            </a:r>
            <a:endParaRPr kumimoji="1" lang="en-US" altLang="ja-JP" dirty="0"/>
          </a:p>
        </p:txBody>
      </p:sp>
      <p:pic>
        <p:nvPicPr>
          <p:cNvPr id="14" name="図 13">
            <a:extLst>
              <a:ext uri="{FF2B5EF4-FFF2-40B4-BE49-F238E27FC236}">
                <a16:creationId xmlns:a16="http://schemas.microsoft.com/office/drawing/2014/main" id="{FFED5AE8-6D85-4CAB-82A5-F34CED6211F6}"/>
              </a:ext>
            </a:extLst>
          </p:cNvPr>
          <p:cNvPicPr>
            <a:picLocks noChangeAspect="1"/>
          </p:cNvPicPr>
          <p:nvPr/>
        </p:nvPicPr>
        <p:blipFill>
          <a:blip r:embed="rId5"/>
          <a:stretch>
            <a:fillRect/>
          </a:stretch>
        </p:blipFill>
        <p:spPr>
          <a:xfrm>
            <a:off x="1513946" y="1208259"/>
            <a:ext cx="1916170" cy="2053977"/>
          </a:xfrm>
          <a:prstGeom prst="rect">
            <a:avLst/>
          </a:prstGeom>
        </p:spPr>
      </p:pic>
      <p:pic>
        <p:nvPicPr>
          <p:cNvPr id="15" name="図 14">
            <a:extLst>
              <a:ext uri="{FF2B5EF4-FFF2-40B4-BE49-F238E27FC236}">
                <a16:creationId xmlns:a16="http://schemas.microsoft.com/office/drawing/2014/main" id="{31A6F97E-B3EC-468D-BAA4-E0BBF1BEEA4B}"/>
              </a:ext>
            </a:extLst>
          </p:cNvPr>
          <p:cNvPicPr>
            <a:picLocks noChangeAspect="1"/>
          </p:cNvPicPr>
          <p:nvPr/>
        </p:nvPicPr>
        <p:blipFill>
          <a:blip r:embed="rId6"/>
          <a:stretch>
            <a:fillRect/>
          </a:stretch>
        </p:blipFill>
        <p:spPr>
          <a:xfrm>
            <a:off x="4382090" y="1162741"/>
            <a:ext cx="2576857" cy="2090546"/>
          </a:xfrm>
          <a:prstGeom prst="rect">
            <a:avLst/>
          </a:prstGeom>
        </p:spPr>
      </p:pic>
    </p:spTree>
    <p:extLst>
      <p:ext uri="{BB962C8B-B14F-4D97-AF65-F5344CB8AC3E}">
        <p14:creationId xmlns:p14="http://schemas.microsoft.com/office/powerpoint/2010/main" val="2910228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612C2C9-8FA3-4A73-92C0-4C3B2F915803}"/>
              </a:ext>
            </a:extLst>
          </p:cNvPr>
          <p:cNvSpPr txBox="1"/>
          <p:nvPr/>
        </p:nvSpPr>
        <p:spPr>
          <a:xfrm>
            <a:off x="5047411" y="4051980"/>
            <a:ext cx="2571488" cy="369332"/>
          </a:xfrm>
          <a:prstGeom prst="rect">
            <a:avLst/>
          </a:prstGeom>
          <a:noFill/>
        </p:spPr>
        <p:txBody>
          <a:bodyPr wrap="square" rtlCol="0">
            <a:spAutoFit/>
          </a:bodyPr>
          <a:lstStyle/>
          <a:p>
            <a:r>
              <a:rPr kumimoji="1" lang="ja-JP" altLang="en-US" dirty="0"/>
              <a:t>各種操作テンプレート</a:t>
            </a:r>
          </a:p>
        </p:txBody>
      </p:sp>
      <p:sp>
        <p:nvSpPr>
          <p:cNvPr id="5" name="矢印: 右 4">
            <a:extLst>
              <a:ext uri="{FF2B5EF4-FFF2-40B4-BE49-F238E27FC236}">
                <a16:creationId xmlns:a16="http://schemas.microsoft.com/office/drawing/2014/main" id="{644D0DD6-2FF9-4197-9DC2-FC45D3316B56}"/>
              </a:ext>
            </a:extLst>
          </p:cNvPr>
          <p:cNvSpPr/>
          <p:nvPr/>
        </p:nvSpPr>
        <p:spPr>
          <a:xfrm>
            <a:off x="4059395" y="4453750"/>
            <a:ext cx="4574284" cy="6314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0AFBE36-0EF7-4BA7-BEA8-3D33298D6707}"/>
              </a:ext>
            </a:extLst>
          </p:cNvPr>
          <p:cNvSpPr txBox="1"/>
          <p:nvPr/>
        </p:nvSpPr>
        <p:spPr>
          <a:xfrm>
            <a:off x="4590670" y="4977236"/>
            <a:ext cx="3239075" cy="369332"/>
          </a:xfrm>
          <a:prstGeom prst="rect">
            <a:avLst/>
          </a:prstGeom>
          <a:noFill/>
        </p:spPr>
        <p:txBody>
          <a:bodyPr wrap="square" rtlCol="0">
            <a:spAutoFit/>
          </a:bodyPr>
          <a:lstStyle/>
          <a:p>
            <a:r>
              <a:rPr kumimoji="1" lang="ja-JP" altLang="en-US" dirty="0"/>
              <a:t>ロジックのみの最小限の変更</a:t>
            </a:r>
          </a:p>
        </p:txBody>
      </p:sp>
      <p:pic>
        <p:nvPicPr>
          <p:cNvPr id="7" name="図 6">
            <a:extLst>
              <a:ext uri="{FF2B5EF4-FFF2-40B4-BE49-F238E27FC236}">
                <a16:creationId xmlns:a16="http://schemas.microsoft.com/office/drawing/2014/main" id="{CF0F32D4-9519-4CAE-9626-FA174202B35F}"/>
              </a:ext>
            </a:extLst>
          </p:cNvPr>
          <p:cNvPicPr>
            <a:picLocks noChangeAspect="1"/>
          </p:cNvPicPr>
          <p:nvPr/>
        </p:nvPicPr>
        <p:blipFill>
          <a:blip r:embed="rId2"/>
          <a:stretch>
            <a:fillRect/>
          </a:stretch>
        </p:blipFill>
        <p:spPr>
          <a:xfrm>
            <a:off x="8802615" y="3854820"/>
            <a:ext cx="2635705" cy="2019697"/>
          </a:xfrm>
          <a:prstGeom prst="rect">
            <a:avLst/>
          </a:prstGeom>
        </p:spPr>
      </p:pic>
      <p:sp>
        <p:nvSpPr>
          <p:cNvPr id="8" name="テキスト ボックス 7">
            <a:extLst>
              <a:ext uri="{FF2B5EF4-FFF2-40B4-BE49-F238E27FC236}">
                <a16:creationId xmlns:a16="http://schemas.microsoft.com/office/drawing/2014/main" id="{8A6254B9-416A-49AD-AEBE-16C6318D534E}"/>
              </a:ext>
            </a:extLst>
          </p:cNvPr>
          <p:cNvSpPr txBox="1"/>
          <p:nvPr/>
        </p:nvSpPr>
        <p:spPr>
          <a:xfrm>
            <a:off x="9245499" y="3462540"/>
            <a:ext cx="2016224" cy="369332"/>
          </a:xfrm>
          <a:prstGeom prst="rect">
            <a:avLst/>
          </a:prstGeom>
          <a:noFill/>
        </p:spPr>
        <p:txBody>
          <a:bodyPr wrap="square" rtlCol="0">
            <a:spAutoFit/>
          </a:bodyPr>
          <a:lstStyle/>
          <a:p>
            <a:r>
              <a:rPr kumimoji="1" lang="ja-JP" altLang="en-US" dirty="0"/>
              <a:t>最終集計結果</a:t>
            </a:r>
            <a:endParaRPr kumimoji="1" lang="en-US" altLang="ja-JP" dirty="0"/>
          </a:p>
        </p:txBody>
      </p:sp>
      <p:pic>
        <p:nvPicPr>
          <p:cNvPr id="9" name="図 8">
            <a:extLst>
              <a:ext uri="{FF2B5EF4-FFF2-40B4-BE49-F238E27FC236}">
                <a16:creationId xmlns:a16="http://schemas.microsoft.com/office/drawing/2014/main" id="{9691AFF8-3C9E-428D-A2B6-18F33F67AFFE}"/>
              </a:ext>
            </a:extLst>
          </p:cNvPr>
          <p:cNvPicPr>
            <a:picLocks noChangeAspect="1"/>
          </p:cNvPicPr>
          <p:nvPr/>
        </p:nvPicPr>
        <p:blipFill>
          <a:blip r:embed="rId3"/>
          <a:stretch>
            <a:fillRect/>
          </a:stretch>
        </p:blipFill>
        <p:spPr>
          <a:xfrm>
            <a:off x="4968970" y="1931273"/>
            <a:ext cx="2410127" cy="2090546"/>
          </a:xfrm>
          <a:prstGeom prst="rect">
            <a:avLst/>
          </a:prstGeom>
        </p:spPr>
      </p:pic>
      <p:sp>
        <p:nvSpPr>
          <p:cNvPr id="10" name="正方形/長方形 9">
            <a:extLst>
              <a:ext uri="{FF2B5EF4-FFF2-40B4-BE49-F238E27FC236}">
                <a16:creationId xmlns:a16="http://schemas.microsoft.com/office/drawing/2014/main" id="{6ED60AE5-D85F-4F2A-9917-C5BD8172CF4A}"/>
              </a:ext>
            </a:extLst>
          </p:cNvPr>
          <p:cNvSpPr/>
          <p:nvPr/>
        </p:nvSpPr>
        <p:spPr>
          <a:xfrm>
            <a:off x="1065212" y="6019594"/>
            <a:ext cx="9709720" cy="73940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0070C0"/>
                </a:solidFill>
              </a:rPr>
              <a:t>複数</a:t>
            </a:r>
            <a:r>
              <a:rPr kumimoji="1" lang="en-US" altLang="ja-JP" dirty="0">
                <a:solidFill>
                  <a:srgbClr val="0070C0"/>
                </a:solidFill>
              </a:rPr>
              <a:t>CSV</a:t>
            </a:r>
            <a:r>
              <a:rPr kumimoji="1" lang="ja-JP" altLang="en-US" dirty="0">
                <a:solidFill>
                  <a:srgbClr val="0070C0"/>
                </a:solidFill>
              </a:rPr>
              <a:t>や</a:t>
            </a:r>
            <a:r>
              <a:rPr kumimoji="1" lang="en-US" altLang="ja-JP" dirty="0">
                <a:solidFill>
                  <a:srgbClr val="0070C0"/>
                </a:solidFill>
              </a:rPr>
              <a:t>Excel</a:t>
            </a:r>
            <a:r>
              <a:rPr kumimoji="1" lang="ja-JP" altLang="en-US" dirty="0">
                <a:solidFill>
                  <a:srgbClr val="0070C0"/>
                </a:solidFill>
              </a:rPr>
              <a:t>を組み合わせて操作する</a:t>
            </a:r>
            <a:r>
              <a:rPr kumimoji="1" lang="en-US" altLang="ja-JP" dirty="0">
                <a:solidFill>
                  <a:srgbClr val="0070C0"/>
                </a:solidFill>
              </a:rPr>
              <a:t>VBScript</a:t>
            </a:r>
            <a:r>
              <a:rPr kumimoji="1" lang="ja-JP" altLang="en-US" dirty="0">
                <a:solidFill>
                  <a:srgbClr val="0070C0"/>
                </a:solidFill>
              </a:rPr>
              <a:t>の典型コードをテンプレート化し、ロジックの一部の変更だけで素早く簡単に集計できるようにするものです。</a:t>
            </a:r>
          </a:p>
        </p:txBody>
      </p:sp>
      <p:pic>
        <p:nvPicPr>
          <p:cNvPr id="11" name="図 10">
            <a:extLst>
              <a:ext uri="{FF2B5EF4-FFF2-40B4-BE49-F238E27FC236}">
                <a16:creationId xmlns:a16="http://schemas.microsoft.com/office/drawing/2014/main" id="{32B6D4AA-E541-40AA-A771-FE0E55148F59}"/>
              </a:ext>
            </a:extLst>
          </p:cNvPr>
          <p:cNvPicPr>
            <a:picLocks noChangeAspect="1"/>
          </p:cNvPicPr>
          <p:nvPr/>
        </p:nvPicPr>
        <p:blipFill>
          <a:blip r:embed="rId4"/>
          <a:stretch>
            <a:fillRect/>
          </a:stretch>
        </p:blipFill>
        <p:spPr>
          <a:xfrm>
            <a:off x="504672" y="1320696"/>
            <a:ext cx="1886264" cy="2019697"/>
          </a:xfrm>
          <a:prstGeom prst="rect">
            <a:avLst/>
          </a:prstGeom>
        </p:spPr>
      </p:pic>
      <p:sp>
        <p:nvSpPr>
          <p:cNvPr id="12" name="テキスト ボックス 11">
            <a:extLst>
              <a:ext uri="{FF2B5EF4-FFF2-40B4-BE49-F238E27FC236}">
                <a16:creationId xmlns:a16="http://schemas.microsoft.com/office/drawing/2014/main" id="{1D9C7E9D-D0EF-4A57-870F-8D3EC106BBC4}"/>
              </a:ext>
            </a:extLst>
          </p:cNvPr>
          <p:cNvSpPr txBox="1"/>
          <p:nvPr/>
        </p:nvSpPr>
        <p:spPr>
          <a:xfrm>
            <a:off x="3045688" y="1274777"/>
            <a:ext cx="1544982" cy="369332"/>
          </a:xfrm>
          <a:prstGeom prst="rect">
            <a:avLst/>
          </a:prstGeom>
          <a:noFill/>
        </p:spPr>
        <p:txBody>
          <a:bodyPr wrap="square" rtlCol="0">
            <a:spAutoFit/>
          </a:bodyPr>
          <a:lstStyle/>
          <a:p>
            <a:r>
              <a:rPr kumimoji="1" lang="ja-JP" altLang="en-US" dirty="0"/>
              <a:t>複数</a:t>
            </a:r>
            <a:r>
              <a:rPr kumimoji="1" lang="en-US" altLang="ja-JP" dirty="0"/>
              <a:t>CSV</a:t>
            </a:r>
            <a:endParaRPr kumimoji="1" lang="ja-JP" altLang="en-US" dirty="0"/>
          </a:p>
        </p:txBody>
      </p:sp>
      <p:pic>
        <p:nvPicPr>
          <p:cNvPr id="13" name="図 12">
            <a:extLst>
              <a:ext uri="{FF2B5EF4-FFF2-40B4-BE49-F238E27FC236}">
                <a16:creationId xmlns:a16="http://schemas.microsoft.com/office/drawing/2014/main" id="{C9B8810A-922F-4E10-88D1-393E2C88D1A1}"/>
              </a:ext>
            </a:extLst>
          </p:cNvPr>
          <p:cNvPicPr>
            <a:picLocks noChangeAspect="1"/>
          </p:cNvPicPr>
          <p:nvPr/>
        </p:nvPicPr>
        <p:blipFill>
          <a:blip r:embed="rId2"/>
          <a:stretch>
            <a:fillRect/>
          </a:stretch>
        </p:blipFill>
        <p:spPr>
          <a:xfrm>
            <a:off x="515596" y="3441508"/>
            <a:ext cx="2635705" cy="2019697"/>
          </a:xfrm>
          <a:prstGeom prst="rect">
            <a:avLst/>
          </a:prstGeom>
        </p:spPr>
      </p:pic>
      <p:pic>
        <p:nvPicPr>
          <p:cNvPr id="14" name="図 13">
            <a:extLst>
              <a:ext uri="{FF2B5EF4-FFF2-40B4-BE49-F238E27FC236}">
                <a16:creationId xmlns:a16="http://schemas.microsoft.com/office/drawing/2014/main" id="{9A26D6A0-B6EA-4436-93CE-906C53974C85}"/>
              </a:ext>
            </a:extLst>
          </p:cNvPr>
          <p:cNvPicPr>
            <a:picLocks noChangeAspect="1"/>
          </p:cNvPicPr>
          <p:nvPr/>
        </p:nvPicPr>
        <p:blipFill>
          <a:blip r:embed="rId2"/>
          <a:stretch>
            <a:fillRect/>
          </a:stretch>
        </p:blipFill>
        <p:spPr>
          <a:xfrm>
            <a:off x="880035" y="3697170"/>
            <a:ext cx="2635705" cy="2019697"/>
          </a:xfrm>
          <a:prstGeom prst="rect">
            <a:avLst/>
          </a:prstGeom>
        </p:spPr>
      </p:pic>
      <p:pic>
        <p:nvPicPr>
          <p:cNvPr id="15" name="図 14">
            <a:extLst>
              <a:ext uri="{FF2B5EF4-FFF2-40B4-BE49-F238E27FC236}">
                <a16:creationId xmlns:a16="http://schemas.microsoft.com/office/drawing/2014/main" id="{F8481E13-27BF-44B9-84E9-D267AF13C7A9}"/>
              </a:ext>
            </a:extLst>
          </p:cNvPr>
          <p:cNvPicPr>
            <a:picLocks noChangeAspect="1"/>
          </p:cNvPicPr>
          <p:nvPr/>
        </p:nvPicPr>
        <p:blipFill>
          <a:blip r:embed="rId4"/>
          <a:stretch>
            <a:fillRect/>
          </a:stretch>
        </p:blipFill>
        <p:spPr>
          <a:xfrm>
            <a:off x="1131497" y="1478346"/>
            <a:ext cx="1886264" cy="2019697"/>
          </a:xfrm>
          <a:prstGeom prst="rect">
            <a:avLst/>
          </a:prstGeom>
        </p:spPr>
      </p:pic>
      <p:pic>
        <p:nvPicPr>
          <p:cNvPr id="16" name="図 15">
            <a:extLst>
              <a:ext uri="{FF2B5EF4-FFF2-40B4-BE49-F238E27FC236}">
                <a16:creationId xmlns:a16="http://schemas.microsoft.com/office/drawing/2014/main" id="{9BC63A20-B7F4-4A60-B749-CE0DA01597A1}"/>
              </a:ext>
            </a:extLst>
          </p:cNvPr>
          <p:cNvPicPr>
            <a:picLocks noChangeAspect="1"/>
          </p:cNvPicPr>
          <p:nvPr/>
        </p:nvPicPr>
        <p:blipFill>
          <a:blip r:embed="rId4"/>
          <a:stretch>
            <a:fillRect/>
          </a:stretch>
        </p:blipFill>
        <p:spPr>
          <a:xfrm>
            <a:off x="1593561" y="1650962"/>
            <a:ext cx="1886264" cy="2019697"/>
          </a:xfrm>
          <a:prstGeom prst="rect">
            <a:avLst/>
          </a:prstGeom>
        </p:spPr>
      </p:pic>
      <p:sp>
        <p:nvSpPr>
          <p:cNvPr id="17" name="テキスト ボックス 16">
            <a:extLst>
              <a:ext uri="{FF2B5EF4-FFF2-40B4-BE49-F238E27FC236}">
                <a16:creationId xmlns:a16="http://schemas.microsoft.com/office/drawing/2014/main" id="{30B17129-3199-44EF-A593-0EFC63622ED1}"/>
              </a:ext>
            </a:extLst>
          </p:cNvPr>
          <p:cNvSpPr txBox="1"/>
          <p:nvPr/>
        </p:nvSpPr>
        <p:spPr>
          <a:xfrm>
            <a:off x="3386210" y="3808436"/>
            <a:ext cx="1246435" cy="369332"/>
          </a:xfrm>
          <a:prstGeom prst="rect">
            <a:avLst/>
          </a:prstGeom>
          <a:noFill/>
        </p:spPr>
        <p:txBody>
          <a:bodyPr wrap="square" rtlCol="0">
            <a:spAutoFit/>
          </a:bodyPr>
          <a:lstStyle/>
          <a:p>
            <a:r>
              <a:rPr kumimoji="1" lang="ja-JP" altLang="en-US" dirty="0"/>
              <a:t>複数</a:t>
            </a:r>
            <a:r>
              <a:rPr kumimoji="1" lang="en-US" altLang="ja-JP" dirty="0"/>
              <a:t>Excel</a:t>
            </a:r>
            <a:endParaRPr kumimoji="1" lang="ja-JP" altLang="en-US" dirty="0"/>
          </a:p>
        </p:txBody>
      </p:sp>
      <p:sp>
        <p:nvSpPr>
          <p:cNvPr id="18" name="テキスト ボックス 17">
            <a:extLst>
              <a:ext uri="{FF2B5EF4-FFF2-40B4-BE49-F238E27FC236}">
                <a16:creationId xmlns:a16="http://schemas.microsoft.com/office/drawing/2014/main" id="{8A743B15-049C-42E2-8AB2-858546098B1C}"/>
              </a:ext>
            </a:extLst>
          </p:cNvPr>
          <p:cNvSpPr txBox="1"/>
          <p:nvPr/>
        </p:nvSpPr>
        <p:spPr>
          <a:xfrm>
            <a:off x="5297494" y="1650962"/>
            <a:ext cx="1996106" cy="369332"/>
          </a:xfrm>
          <a:prstGeom prst="rect">
            <a:avLst/>
          </a:prstGeom>
          <a:noFill/>
        </p:spPr>
        <p:txBody>
          <a:bodyPr wrap="square" rtlCol="0">
            <a:spAutoFit/>
          </a:bodyPr>
          <a:lstStyle/>
          <a:p>
            <a:r>
              <a:rPr kumimoji="1" lang="en-US" altLang="ja-JP" dirty="0"/>
              <a:t>VBS</a:t>
            </a:r>
            <a:r>
              <a:rPr kumimoji="1" lang="ja-JP" altLang="en-US" dirty="0"/>
              <a:t>プログラム</a:t>
            </a:r>
          </a:p>
        </p:txBody>
      </p:sp>
    </p:spTree>
    <p:extLst>
      <p:ext uri="{BB962C8B-B14F-4D97-AF65-F5344CB8AC3E}">
        <p14:creationId xmlns:p14="http://schemas.microsoft.com/office/powerpoint/2010/main" val="1313975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ppt_x"/>
                                          </p:val>
                                        </p:tav>
                                        <p:tav tm="100000">
                                          <p:val>
                                            <p:strVal val="#ppt_x"/>
                                          </p:val>
                                        </p:tav>
                                      </p:tavLst>
                                    </p:anim>
                                    <p:anim calcmode="lin" valueType="num">
                                      <p:cBhvr additive="base">
                                        <p:cTn id="42" dur="500" fill="hold"/>
                                        <p:tgtEl>
                                          <p:spTgt spid="16"/>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7"/>
                                        </p:tgtEl>
                                        <p:attrNameLst>
                                          <p:attrName>style.visibility</p:attrName>
                                        </p:attrNameLst>
                                      </p:cBhvr>
                                      <p:to>
                                        <p:strVal val="visible"/>
                                      </p:to>
                                    </p:set>
                                    <p:anim calcmode="lin" valueType="num">
                                      <p:cBhvr additive="base">
                                        <p:cTn id="59" dur="500" fill="hold"/>
                                        <p:tgtEl>
                                          <p:spTgt spid="17"/>
                                        </p:tgtEl>
                                        <p:attrNameLst>
                                          <p:attrName>ppt_x</p:attrName>
                                        </p:attrNameLst>
                                      </p:cBhvr>
                                      <p:tavLst>
                                        <p:tav tm="0">
                                          <p:val>
                                            <p:strVal val="#ppt_x"/>
                                          </p:val>
                                        </p:tav>
                                        <p:tav tm="100000">
                                          <p:val>
                                            <p:strVal val="#ppt_x"/>
                                          </p:val>
                                        </p:tav>
                                      </p:tavLst>
                                    </p:anim>
                                    <p:anim calcmode="lin" valueType="num">
                                      <p:cBhvr additive="base">
                                        <p:cTn id="6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P spid="10" grpId="0" animBg="1"/>
      <p:bldP spid="12"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B08E7D5-8F0F-46FD-82B1-3BD61DAC31D9}"/>
              </a:ext>
            </a:extLst>
          </p:cNvPr>
          <p:cNvSpPr/>
          <p:nvPr/>
        </p:nvSpPr>
        <p:spPr>
          <a:xfrm>
            <a:off x="258357" y="5621690"/>
            <a:ext cx="11285485" cy="93358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0070C0"/>
                </a:solidFill>
              </a:rPr>
              <a:t>シートをまたがって共通する項目を固定費として自動識別し、それ以外（変動費）を合計することで、固定費の見直しをしやすくする。２次元集計はテンプレートで対応できるので、固定費の認識ロジックと変動費の集計程度の追加でプログラムが完成。</a:t>
            </a:r>
          </a:p>
        </p:txBody>
      </p:sp>
      <p:pic>
        <p:nvPicPr>
          <p:cNvPr id="5" name="図 4">
            <a:extLst>
              <a:ext uri="{FF2B5EF4-FFF2-40B4-BE49-F238E27FC236}">
                <a16:creationId xmlns:a16="http://schemas.microsoft.com/office/drawing/2014/main" id="{24AE6488-49BB-412D-9B9D-9EFC242D1F8D}"/>
              </a:ext>
            </a:extLst>
          </p:cNvPr>
          <p:cNvPicPr>
            <a:picLocks noChangeAspect="1"/>
          </p:cNvPicPr>
          <p:nvPr/>
        </p:nvPicPr>
        <p:blipFill>
          <a:blip r:embed="rId2"/>
          <a:stretch>
            <a:fillRect/>
          </a:stretch>
        </p:blipFill>
        <p:spPr>
          <a:xfrm>
            <a:off x="319092" y="1412776"/>
            <a:ext cx="3616479" cy="3456384"/>
          </a:xfrm>
          <a:prstGeom prst="rect">
            <a:avLst/>
          </a:prstGeom>
        </p:spPr>
      </p:pic>
      <p:pic>
        <p:nvPicPr>
          <p:cNvPr id="6" name="図 5">
            <a:extLst>
              <a:ext uri="{FF2B5EF4-FFF2-40B4-BE49-F238E27FC236}">
                <a16:creationId xmlns:a16="http://schemas.microsoft.com/office/drawing/2014/main" id="{1C01FCC2-CC86-4088-97C3-AB503522A7F8}"/>
              </a:ext>
            </a:extLst>
          </p:cNvPr>
          <p:cNvPicPr>
            <a:picLocks noChangeAspect="1"/>
          </p:cNvPicPr>
          <p:nvPr/>
        </p:nvPicPr>
        <p:blipFill>
          <a:blip r:embed="rId3"/>
          <a:stretch>
            <a:fillRect/>
          </a:stretch>
        </p:blipFill>
        <p:spPr>
          <a:xfrm>
            <a:off x="1255196" y="1750230"/>
            <a:ext cx="3866140" cy="3694994"/>
          </a:xfrm>
          <a:prstGeom prst="rect">
            <a:avLst/>
          </a:prstGeom>
        </p:spPr>
      </p:pic>
      <p:pic>
        <p:nvPicPr>
          <p:cNvPr id="7" name="図 6">
            <a:extLst>
              <a:ext uri="{FF2B5EF4-FFF2-40B4-BE49-F238E27FC236}">
                <a16:creationId xmlns:a16="http://schemas.microsoft.com/office/drawing/2014/main" id="{21BE0336-1FB1-4024-9B32-347F1E26832A}"/>
              </a:ext>
            </a:extLst>
          </p:cNvPr>
          <p:cNvPicPr>
            <a:picLocks noChangeAspect="1"/>
          </p:cNvPicPr>
          <p:nvPr/>
        </p:nvPicPr>
        <p:blipFill>
          <a:blip r:embed="rId4"/>
          <a:stretch>
            <a:fillRect/>
          </a:stretch>
        </p:blipFill>
        <p:spPr>
          <a:xfrm>
            <a:off x="6655796" y="2260107"/>
            <a:ext cx="4778284" cy="3169146"/>
          </a:xfrm>
          <a:prstGeom prst="rect">
            <a:avLst/>
          </a:prstGeom>
        </p:spPr>
      </p:pic>
      <p:sp>
        <p:nvSpPr>
          <p:cNvPr id="8" name="矢印: 右 7">
            <a:extLst>
              <a:ext uri="{FF2B5EF4-FFF2-40B4-BE49-F238E27FC236}">
                <a16:creationId xmlns:a16="http://schemas.microsoft.com/office/drawing/2014/main" id="{75E04119-AA0C-4201-A0A4-24F21B8391E3}"/>
              </a:ext>
            </a:extLst>
          </p:cNvPr>
          <p:cNvSpPr/>
          <p:nvPr/>
        </p:nvSpPr>
        <p:spPr>
          <a:xfrm>
            <a:off x="5287644" y="2780928"/>
            <a:ext cx="789008" cy="15841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吹き出し: 角を丸めた四角形 8">
            <a:extLst>
              <a:ext uri="{FF2B5EF4-FFF2-40B4-BE49-F238E27FC236}">
                <a16:creationId xmlns:a16="http://schemas.microsoft.com/office/drawing/2014/main" id="{FAB33ED6-DA25-463E-9155-2866EA478FA3}"/>
              </a:ext>
            </a:extLst>
          </p:cNvPr>
          <p:cNvSpPr/>
          <p:nvPr/>
        </p:nvSpPr>
        <p:spPr>
          <a:xfrm>
            <a:off x="3775476" y="1186888"/>
            <a:ext cx="2682628" cy="337454"/>
          </a:xfrm>
          <a:prstGeom prst="wedgeRoundRectCallout">
            <a:avLst>
              <a:gd name="adj1" fmla="val -35638"/>
              <a:gd name="adj2" fmla="val 152250"/>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月々のクレジット明細</a:t>
            </a:r>
            <a:r>
              <a:rPr kumimoji="1" lang="en-US" altLang="ja-JP" sz="1400" dirty="0">
                <a:solidFill>
                  <a:schemeClr val="tx1"/>
                </a:solidFill>
              </a:rPr>
              <a:t>(CSV)</a:t>
            </a:r>
            <a:endParaRPr kumimoji="1" lang="ja-JP" altLang="en-US" sz="1400" dirty="0">
              <a:solidFill>
                <a:schemeClr val="tx1"/>
              </a:solidFill>
            </a:endParaRPr>
          </a:p>
        </p:txBody>
      </p:sp>
      <p:sp>
        <p:nvSpPr>
          <p:cNvPr id="10" name="吹き出し: 角を丸めた四角形 9">
            <a:extLst>
              <a:ext uri="{FF2B5EF4-FFF2-40B4-BE49-F238E27FC236}">
                <a16:creationId xmlns:a16="http://schemas.microsoft.com/office/drawing/2014/main" id="{5E4EAC4D-5799-46C1-9C1F-F8CC49B54638}"/>
              </a:ext>
            </a:extLst>
          </p:cNvPr>
          <p:cNvSpPr/>
          <p:nvPr/>
        </p:nvSpPr>
        <p:spPr>
          <a:xfrm>
            <a:off x="7677702" y="1387611"/>
            <a:ext cx="3866140" cy="720454"/>
          </a:xfrm>
          <a:prstGeom prst="wedgeRoundRectCallout">
            <a:avLst>
              <a:gd name="adj1" fmla="val -36338"/>
              <a:gd name="adj2" fmla="val 71067"/>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毎月発生するものを固定費に自動分類</a:t>
            </a:r>
            <a:endParaRPr kumimoji="1" lang="en-US" altLang="ja-JP" sz="1400" dirty="0">
              <a:solidFill>
                <a:schemeClr val="tx1"/>
              </a:solidFill>
            </a:endParaRPr>
          </a:p>
          <a:p>
            <a:pPr algn="ctr"/>
            <a:r>
              <a:rPr kumimoji="1" lang="ja-JP" altLang="en-US" sz="1400" dirty="0">
                <a:solidFill>
                  <a:schemeClr val="tx1"/>
                </a:solidFill>
              </a:rPr>
              <a:t>変動費は合計を記載</a:t>
            </a:r>
          </a:p>
        </p:txBody>
      </p:sp>
    </p:spTree>
    <p:extLst>
      <p:ext uri="{BB962C8B-B14F-4D97-AF65-F5344CB8AC3E}">
        <p14:creationId xmlns:p14="http://schemas.microsoft.com/office/powerpoint/2010/main" val="2170332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335A17-6646-4E1C-8FFC-A489FB58A6A8}"/>
              </a:ext>
            </a:extLst>
          </p:cNvPr>
          <p:cNvSpPr>
            <a:spLocks noGrp="1"/>
          </p:cNvSpPr>
          <p:nvPr>
            <p:ph type="title"/>
          </p:nvPr>
        </p:nvSpPr>
        <p:spPr/>
        <p:txBody>
          <a:bodyPr/>
          <a:lstStyle/>
          <a:p>
            <a:endParaRPr kumimoji="1" lang="ja-JP" altLang="en-US"/>
          </a:p>
        </p:txBody>
      </p:sp>
      <p:sp>
        <p:nvSpPr>
          <p:cNvPr id="4" name="正方形/長方形 3">
            <a:extLst>
              <a:ext uri="{FF2B5EF4-FFF2-40B4-BE49-F238E27FC236}">
                <a16:creationId xmlns:a16="http://schemas.microsoft.com/office/drawing/2014/main" id="{CEEFCF75-DAA6-4DE6-9D43-E6EAD76EDAF1}"/>
              </a:ext>
            </a:extLst>
          </p:cNvPr>
          <p:cNvSpPr/>
          <p:nvPr/>
        </p:nvSpPr>
        <p:spPr>
          <a:xfrm>
            <a:off x="463692" y="2967335"/>
            <a:ext cx="11264622" cy="923330"/>
          </a:xfrm>
          <a:prstGeom prst="rect">
            <a:avLst/>
          </a:prstGeom>
          <a:noFill/>
        </p:spPr>
        <p:txBody>
          <a:bodyPr wrap="none" lIns="91440" tIns="45720" rIns="91440" bIns="45720">
            <a:spAutoFit/>
          </a:bodyPr>
          <a:lstStyle/>
          <a:p>
            <a:pPr algn="ctr"/>
            <a:r>
              <a:rPr lang="ja-JP" altLang="en-US" sz="5400" b="1" i="1" dirty="0">
                <a:ln w="12700">
                  <a:solidFill>
                    <a:schemeClr val="accent1"/>
                  </a:solidFill>
                  <a:prstDash val="solid"/>
                </a:ln>
                <a:solidFill>
                  <a:schemeClr val="accent4">
                    <a:lumMod val="60000"/>
                    <a:lumOff val="40000"/>
                  </a:schemeClr>
                </a:solidFill>
                <a:effectLst>
                  <a:outerShdw dist="38100" dir="2640000" algn="bl" rotWithShape="0">
                    <a:schemeClr val="accent1"/>
                  </a:outerShdw>
                </a:effectLst>
              </a:rPr>
              <a:t>スタートアップ無償キャンペーン中</a:t>
            </a:r>
          </a:p>
        </p:txBody>
      </p:sp>
    </p:spTree>
    <p:extLst>
      <p:ext uri="{BB962C8B-B14F-4D97-AF65-F5344CB8AC3E}">
        <p14:creationId xmlns:p14="http://schemas.microsoft.com/office/powerpoint/2010/main" val="3176178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96D1B7E-07D1-40DA-807A-51EE0A798ED6}"/>
              </a:ext>
            </a:extLst>
          </p:cNvPr>
          <p:cNvSpPr/>
          <p:nvPr/>
        </p:nvSpPr>
        <p:spPr>
          <a:xfrm>
            <a:off x="1065212" y="5752257"/>
            <a:ext cx="9709720" cy="998499"/>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rgbClr val="0070C0"/>
                </a:solidFill>
              </a:rPr>
              <a:t>IT</a:t>
            </a:r>
            <a:r>
              <a:rPr kumimoji="1" lang="ja-JP" altLang="en-US" dirty="0">
                <a:solidFill>
                  <a:srgbClr val="0070C0"/>
                </a:solidFill>
              </a:rPr>
              <a:t>資産管理情報は</a:t>
            </a:r>
            <a:r>
              <a:rPr kumimoji="1" lang="en-US" altLang="ja-JP" dirty="0">
                <a:solidFill>
                  <a:srgbClr val="0070C0"/>
                </a:solidFill>
              </a:rPr>
              <a:t>PC</a:t>
            </a:r>
            <a:r>
              <a:rPr kumimoji="1" lang="ja-JP" altLang="en-US" dirty="0">
                <a:solidFill>
                  <a:srgbClr val="0070C0"/>
                </a:solidFill>
              </a:rPr>
              <a:t>のネットワーク設定や</a:t>
            </a:r>
            <a:r>
              <a:rPr kumimoji="1" lang="en-US" altLang="ja-JP" dirty="0">
                <a:solidFill>
                  <a:srgbClr val="0070C0"/>
                </a:solidFill>
              </a:rPr>
              <a:t>OS</a:t>
            </a:r>
            <a:r>
              <a:rPr kumimoji="1" lang="ja-JP" altLang="en-US" dirty="0">
                <a:solidFill>
                  <a:srgbClr val="0070C0"/>
                </a:solidFill>
              </a:rPr>
              <a:t>バージョンなど、重要な情報を多数含みます。これを拠点別のネットワーク情報（デフォルトゲートウェー）と照合し、縦軸に拠点名、横軸に各拠点の</a:t>
            </a:r>
            <a:r>
              <a:rPr kumimoji="1" lang="en-US" altLang="ja-JP" dirty="0">
                <a:solidFill>
                  <a:srgbClr val="0070C0"/>
                </a:solidFill>
              </a:rPr>
              <a:t>Windows10</a:t>
            </a:r>
            <a:r>
              <a:rPr kumimoji="1" lang="ja-JP" altLang="en-US" dirty="0">
                <a:solidFill>
                  <a:srgbClr val="0070C0"/>
                </a:solidFill>
              </a:rPr>
              <a:t>の</a:t>
            </a:r>
            <a:r>
              <a:rPr kumimoji="1" lang="en-US" altLang="ja-JP" dirty="0">
                <a:solidFill>
                  <a:srgbClr val="0070C0"/>
                </a:solidFill>
              </a:rPr>
              <a:t>OS</a:t>
            </a:r>
            <a:r>
              <a:rPr kumimoji="1" lang="ja-JP" altLang="en-US" dirty="0">
                <a:solidFill>
                  <a:srgbClr val="0070C0"/>
                </a:solidFill>
              </a:rPr>
              <a:t>バージョンを取り、拠点別の</a:t>
            </a:r>
            <a:r>
              <a:rPr kumimoji="1" lang="en-US" altLang="ja-JP" dirty="0">
                <a:solidFill>
                  <a:srgbClr val="0070C0"/>
                </a:solidFill>
              </a:rPr>
              <a:t>OS</a:t>
            </a:r>
            <a:r>
              <a:rPr kumimoji="1" lang="ja-JP" altLang="en-US" dirty="0">
                <a:solidFill>
                  <a:srgbClr val="0070C0"/>
                </a:solidFill>
              </a:rPr>
              <a:t>分布を表にしました。</a:t>
            </a:r>
          </a:p>
        </p:txBody>
      </p:sp>
      <p:pic>
        <p:nvPicPr>
          <p:cNvPr id="5" name="図 4">
            <a:extLst>
              <a:ext uri="{FF2B5EF4-FFF2-40B4-BE49-F238E27FC236}">
                <a16:creationId xmlns:a16="http://schemas.microsoft.com/office/drawing/2014/main" id="{D098CC12-8B3A-4AE5-AC82-0822B02EF8D3}"/>
              </a:ext>
            </a:extLst>
          </p:cNvPr>
          <p:cNvPicPr>
            <a:picLocks noChangeAspect="1"/>
          </p:cNvPicPr>
          <p:nvPr/>
        </p:nvPicPr>
        <p:blipFill>
          <a:blip r:embed="rId2"/>
          <a:stretch>
            <a:fillRect/>
          </a:stretch>
        </p:blipFill>
        <p:spPr>
          <a:xfrm>
            <a:off x="679698" y="1357730"/>
            <a:ext cx="4055938" cy="1419804"/>
          </a:xfrm>
          <a:prstGeom prst="rect">
            <a:avLst/>
          </a:prstGeom>
        </p:spPr>
      </p:pic>
      <p:pic>
        <p:nvPicPr>
          <p:cNvPr id="6" name="図 5">
            <a:extLst>
              <a:ext uri="{FF2B5EF4-FFF2-40B4-BE49-F238E27FC236}">
                <a16:creationId xmlns:a16="http://schemas.microsoft.com/office/drawing/2014/main" id="{558BFB5E-930F-408B-81B5-558E24B8E8A3}"/>
              </a:ext>
            </a:extLst>
          </p:cNvPr>
          <p:cNvPicPr>
            <a:picLocks noChangeAspect="1"/>
          </p:cNvPicPr>
          <p:nvPr/>
        </p:nvPicPr>
        <p:blipFill>
          <a:blip r:embed="rId3"/>
          <a:stretch>
            <a:fillRect/>
          </a:stretch>
        </p:blipFill>
        <p:spPr>
          <a:xfrm>
            <a:off x="765820" y="2921728"/>
            <a:ext cx="2198936" cy="2317477"/>
          </a:xfrm>
          <a:prstGeom prst="rect">
            <a:avLst/>
          </a:prstGeom>
        </p:spPr>
      </p:pic>
      <p:pic>
        <p:nvPicPr>
          <p:cNvPr id="7" name="図 6">
            <a:extLst>
              <a:ext uri="{FF2B5EF4-FFF2-40B4-BE49-F238E27FC236}">
                <a16:creationId xmlns:a16="http://schemas.microsoft.com/office/drawing/2014/main" id="{F15DBB89-6D92-43DD-A11C-D3FD664F1B66}"/>
              </a:ext>
            </a:extLst>
          </p:cNvPr>
          <p:cNvPicPr>
            <a:picLocks noChangeAspect="1"/>
          </p:cNvPicPr>
          <p:nvPr/>
        </p:nvPicPr>
        <p:blipFill>
          <a:blip r:embed="rId4"/>
          <a:stretch>
            <a:fillRect/>
          </a:stretch>
        </p:blipFill>
        <p:spPr>
          <a:xfrm>
            <a:off x="7055120" y="1988840"/>
            <a:ext cx="4167361" cy="2420846"/>
          </a:xfrm>
          <a:prstGeom prst="rect">
            <a:avLst/>
          </a:prstGeom>
        </p:spPr>
      </p:pic>
      <p:sp>
        <p:nvSpPr>
          <p:cNvPr id="8" name="吹き出し: 角を丸めた四角形 7">
            <a:extLst>
              <a:ext uri="{FF2B5EF4-FFF2-40B4-BE49-F238E27FC236}">
                <a16:creationId xmlns:a16="http://schemas.microsoft.com/office/drawing/2014/main" id="{6F5DBEFD-0361-4ECC-A5D2-C1F0D0021C57}"/>
              </a:ext>
            </a:extLst>
          </p:cNvPr>
          <p:cNvSpPr/>
          <p:nvPr/>
        </p:nvSpPr>
        <p:spPr>
          <a:xfrm>
            <a:off x="4735636" y="1081683"/>
            <a:ext cx="1985900" cy="337454"/>
          </a:xfrm>
          <a:prstGeom prst="wedgeRoundRectCallout">
            <a:avLst>
              <a:gd name="adj1" fmla="val -58182"/>
              <a:gd name="adj2" fmla="val 179103"/>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rPr>
              <a:t>IT</a:t>
            </a:r>
            <a:r>
              <a:rPr kumimoji="1" lang="ja-JP" altLang="en-US" sz="1400" dirty="0">
                <a:solidFill>
                  <a:schemeClr val="tx1"/>
                </a:solidFill>
              </a:rPr>
              <a:t>資産管理情報</a:t>
            </a:r>
            <a:r>
              <a:rPr kumimoji="1" lang="en-US" altLang="ja-JP" sz="1400" dirty="0">
                <a:solidFill>
                  <a:schemeClr val="tx1"/>
                </a:solidFill>
              </a:rPr>
              <a:t>(CSV)</a:t>
            </a:r>
            <a:endParaRPr kumimoji="1" lang="ja-JP" altLang="en-US" sz="1400" dirty="0">
              <a:solidFill>
                <a:schemeClr val="tx1"/>
              </a:solidFill>
            </a:endParaRPr>
          </a:p>
        </p:txBody>
      </p:sp>
      <p:sp>
        <p:nvSpPr>
          <p:cNvPr id="9" name="吹き出し: 角を丸めた四角形 8">
            <a:extLst>
              <a:ext uri="{FF2B5EF4-FFF2-40B4-BE49-F238E27FC236}">
                <a16:creationId xmlns:a16="http://schemas.microsoft.com/office/drawing/2014/main" id="{F296DDBE-547F-4EA6-81F5-B3E5AC7264DC}"/>
              </a:ext>
            </a:extLst>
          </p:cNvPr>
          <p:cNvSpPr/>
          <p:nvPr/>
        </p:nvSpPr>
        <p:spPr>
          <a:xfrm>
            <a:off x="3201008" y="4912245"/>
            <a:ext cx="1985900" cy="337454"/>
          </a:xfrm>
          <a:prstGeom prst="wedgeRoundRectCallout">
            <a:avLst>
              <a:gd name="adj1" fmla="val -60671"/>
              <a:gd name="adj2" fmla="val -126044"/>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拠点情報</a:t>
            </a:r>
            <a:r>
              <a:rPr kumimoji="1" lang="en-US" altLang="ja-JP" sz="1400" dirty="0">
                <a:solidFill>
                  <a:schemeClr val="tx1"/>
                </a:solidFill>
              </a:rPr>
              <a:t>(Excel)</a:t>
            </a:r>
            <a:endParaRPr kumimoji="1" lang="ja-JP" altLang="en-US" sz="1400" dirty="0">
              <a:solidFill>
                <a:schemeClr val="tx1"/>
              </a:solidFill>
            </a:endParaRPr>
          </a:p>
        </p:txBody>
      </p:sp>
      <p:sp>
        <p:nvSpPr>
          <p:cNvPr id="10" name="矢印: 右 9">
            <a:extLst>
              <a:ext uri="{FF2B5EF4-FFF2-40B4-BE49-F238E27FC236}">
                <a16:creationId xmlns:a16="http://schemas.microsoft.com/office/drawing/2014/main" id="{9EE62B74-1360-429F-B065-9FAAC96CE28B}"/>
              </a:ext>
            </a:extLst>
          </p:cNvPr>
          <p:cNvSpPr/>
          <p:nvPr/>
        </p:nvSpPr>
        <p:spPr>
          <a:xfrm>
            <a:off x="5446340" y="2780928"/>
            <a:ext cx="720080" cy="15841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吹き出し: 角を丸めた四角形 10">
            <a:extLst>
              <a:ext uri="{FF2B5EF4-FFF2-40B4-BE49-F238E27FC236}">
                <a16:creationId xmlns:a16="http://schemas.microsoft.com/office/drawing/2014/main" id="{F3E2CEC5-D77A-40FE-9A91-B976C690A573}"/>
              </a:ext>
            </a:extLst>
          </p:cNvPr>
          <p:cNvSpPr/>
          <p:nvPr/>
        </p:nvSpPr>
        <p:spPr>
          <a:xfrm>
            <a:off x="8470676" y="1250410"/>
            <a:ext cx="1985900" cy="337454"/>
          </a:xfrm>
          <a:prstGeom prst="wedgeRoundRectCallout">
            <a:avLst>
              <a:gd name="adj1" fmla="val -58182"/>
              <a:gd name="adj2" fmla="val 179103"/>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rPr>
              <a:t>IT</a:t>
            </a:r>
            <a:r>
              <a:rPr kumimoji="1" lang="ja-JP" altLang="en-US" sz="1400" dirty="0">
                <a:solidFill>
                  <a:schemeClr val="tx1"/>
                </a:solidFill>
              </a:rPr>
              <a:t>資産管理情報</a:t>
            </a:r>
            <a:r>
              <a:rPr kumimoji="1" lang="en-US" altLang="ja-JP" sz="1400" dirty="0">
                <a:solidFill>
                  <a:schemeClr val="tx1"/>
                </a:solidFill>
              </a:rPr>
              <a:t>(CSV)</a:t>
            </a:r>
            <a:endParaRPr kumimoji="1" lang="ja-JP" altLang="en-US" sz="1400" dirty="0">
              <a:solidFill>
                <a:schemeClr val="tx1"/>
              </a:solidFill>
            </a:endParaRPr>
          </a:p>
        </p:txBody>
      </p:sp>
    </p:spTree>
    <p:extLst>
      <p:ext uri="{BB962C8B-B14F-4D97-AF65-F5344CB8AC3E}">
        <p14:creationId xmlns:p14="http://schemas.microsoft.com/office/powerpoint/2010/main" val="3965493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F8582AB-FBB7-4488-BD86-B2119DF1D858}"/>
              </a:ext>
            </a:extLst>
          </p:cNvPr>
          <p:cNvSpPr/>
          <p:nvPr/>
        </p:nvSpPr>
        <p:spPr>
          <a:xfrm>
            <a:off x="957200" y="5432611"/>
            <a:ext cx="9925744" cy="6369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0070C0"/>
                </a:solidFill>
              </a:rPr>
              <a:t>上場企業の決算情報は</a:t>
            </a:r>
            <a:r>
              <a:rPr kumimoji="1" lang="en-US" altLang="ja-JP" dirty="0">
                <a:solidFill>
                  <a:srgbClr val="0070C0"/>
                </a:solidFill>
              </a:rPr>
              <a:t>XML</a:t>
            </a:r>
            <a:r>
              <a:rPr kumimoji="1" lang="ja-JP" altLang="en-US" dirty="0">
                <a:solidFill>
                  <a:srgbClr val="0070C0"/>
                </a:solidFill>
              </a:rPr>
              <a:t>ファイルや</a:t>
            </a:r>
            <a:r>
              <a:rPr kumimoji="1" lang="en-US" altLang="ja-JP" dirty="0">
                <a:solidFill>
                  <a:srgbClr val="0070C0"/>
                </a:solidFill>
              </a:rPr>
              <a:t>.htm</a:t>
            </a:r>
            <a:r>
              <a:rPr kumimoji="1" lang="ja-JP" altLang="en-US" dirty="0">
                <a:solidFill>
                  <a:srgbClr val="0070C0"/>
                </a:solidFill>
              </a:rPr>
              <a:t>ファイルで取得が可能。これらはテキストなので、簡単な解析で集計できる。</a:t>
            </a:r>
          </a:p>
        </p:txBody>
      </p:sp>
      <p:pic>
        <p:nvPicPr>
          <p:cNvPr id="5" name="図 4">
            <a:extLst>
              <a:ext uri="{FF2B5EF4-FFF2-40B4-BE49-F238E27FC236}">
                <a16:creationId xmlns:a16="http://schemas.microsoft.com/office/drawing/2014/main" id="{B7BF436E-D9AD-47A3-82E3-FEE25CBBD75B}"/>
              </a:ext>
            </a:extLst>
          </p:cNvPr>
          <p:cNvPicPr>
            <a:picLocks noChangeAspect="1"/>
          </p:cNvPicPr>
          <p:nvPr/>
        </p:nvPicPr>
        <p:blipFill>
          <a:blip r:embed="rId2"/>
          <a:stretch>
            <a:fillRect/>
          </a:stretch>
        </p:blipFill>
        <p:spPr>
          <a:xfrm>
            <a:off x="639701" y="1268760"/>
            <a:ext cx="3090862" cy="2857872"/>
          </a:xfrm>
          <a:prstGeom prst="rect">
            <a:avLst/>
          </a:prstGeom>
        </p:spPr>
      </p:pic>
      <p:pic>
        <p:nvPicPr>
          <p:cNvPr id="6" name="図 5">
            <a:extLst>
              <a:ext uri="{FF2B5EF4-FFF2-40B4-BE49-F238E27FC236}">
                <a16:creationId xmlns:a16="http://schemas.microsoft.com/office/drawing/2014/main" id="{23A37541-A613-411C-8FE1-97750A07746B}"/>
              </a:ext>
            </a:extLst>
          </p:cNvPr>
          <p:cNvPicPr>
            <a:picLocks noChangeAspect="1"/>
          </p:cNvPicPr>
          <p:nvPr/>
        </p:nvPicPr>
        <p:blipFill>
          <a:blip r:embed="rId3"/>
          <a:stretch>
            <a:fillRect/>
          </a:stretch>
        </p:blipFill>
        <p:spPr>
          <a:xfrm>
            <a:off x="1291166" y="1916832"/>
            <a:ext cx="3878177" cy="2694806"/>
          </a:xfrm>
          <a:prstGeom prst="rect">
            <a:avLst/>
          </a:prstGeom>
        </p:spPr>
      </p:pic>
      <p:pic>
        <p:nvPicPr>
          <p:cNvPr id="7" name="図 6">
            <a:extLst>
              <a:ext uri="{FF2B5EF4-FFF2-40B4-BE49-F238E27FC236}">
                <a16:creationId xmlns:a16="http://schemas.microsoft.com/office/drawing/2014/main" id="{7DFF5070-91F5-4F87-AD39-3AE2DA7A1259}"/>
              </a:ext>
            </a:extLst>
          </p:cNvPr>
          <p:cNvPicPr>
            <a:picLocks noChangeAspect="1"/>
          </p:cNvPicPr>
          <p:nvPr/>
        </p:nvPicPr>
        <p:blipFill>
          <a:blip r:embed="rId4"/>
          <a:stretch>
            <a:fillRect/>
          </a:stretch>
        </p:blipFill>
        <p:spPr>
          <a:xfrm>
            <a:off x="7174532" y="2021282"/>
            <a:ext cx="3959181" cy="2097624"/>
          </a:xfrm>
          <a:prstGeom prst="rect">
            <a:avLst/>
          </a:prstGeom>
        </p:spPr>
      </p:pic>
      <p:sp>
        <p:nvSpPr>
          <p:cNvPr id="8" name="矢印: 右 7">
            <a:extLst>
              <a:ext uri="{FF2B5EF4-FFF2-40B4-BE49-F238E27FC236}">
                <a16:creationId xmlns:a16="http://schemas.microsoft.com/office/drawing/2014/main" id="{14618206-7C6A-4CE0-AD9D-886265FB1A83}"/>
              </a:ext>
            </a:extLst>
          </p:cNvPr>
          <p:cNvSpPr/>
          <p:nvPr/>
        </p:nvSpPr>
        <p:spPr>
          <a:xfrm>
            <a:off x="5920072" y="2802466"/>
            <a:ext cx="720080" cy="15841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吹き出し: 角を丸めた四角形 8">
            <a:extLst>
              <a:ext uri="{FF2B5EF4-FFF2-40B4-BE49-F238E27FC236}">
                <a16:creationId xmlns:a16="http://schemas.microsoft.com/office/drawing/2014/main" id="{1F16C6C1-3881-4477-A447-02E5FC72A021}"/>
              </a:ext>
            </a:extLst>
          </p:cNvPr>
          <p:cNvSpPr/>
          <p:nvPr/>
        </p:nvSpPr>
        <p:spPr>
          <a:xfrm>
            <a:off x="1557908" y="4912245"/>
            <a:ext cx="4176464" cy="337454"/>
          </a:xfrm>
          <a:prstGeom prst="wedgeRoundRectCallout">
            <a:avLst>
              <a:gd name="adj1" fmla="val -22011"/>
              <a:gd name="adj2" fmla="val -143132"/>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公表された上場企業の決算情報</a:t>
            </a:r>
            <a:r>
              <a:rPr kumimoji="1" lang="en-US" altLang="ja-JP" sz="1400" dirty="0">
                <a:solidFill>
                  <a:schemeClr val="tx1"/>
                </a:solidFill>
              </a:rPr>
              <a:t>(.htm</a:t>
            </a:r>
            <a:r>
              <a:rPr kumimoji="1" lang="ja-JP" altLang="en-US" sz="1400" dirty="0">
                <a:solidFill>
                  <a:schemeClr val="tx1"/>
                </a:solidFill>
              </a:rPr>
              <a:t>ファイル）</a:t>
            </a:r>
          </a:p>
        </p:txBody>
      </p:sp>
      <p:sp>
        <p:nvSpPr>
          <p:cNvPr id="10" name="吹き出し: 角を丸めた四角形 9">
            <a:extLst>
              <a:ext uri="{FF2B5EF4-FFF2-40B4-BE49-F238E27FC236}">
                <a16:creationId xmlns:a16="http://schemas.microsoft.com/office/drawing/2014/main" id="{4DC760F3-72D3-4421-9DBC-EBCA644F2559}"/>
              </a:ext>
            </a:extLst>
          </p:cNvPr>
          <p:cNvSpPr/>
          <p:nvPr/>
        </p:nvSpPr>
        <p:spPr>
          <a:xfrm>
            <a:off x="6814492" y="4574791"/>
            <a:ext cx="4176464" cy="337454"/>
          </a:xfrm>
          <a:prstGeom prst="wedgeRoundRectCallout">
            <a:avLst>
              <a:gd name="adj1" fmla="val -22011"/>
              <a:gd name="adj2" fmla="val -143132"/>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横軸に決算期をとって集計</a:t>
            </a:r>
          </a:p>
        </p:txBody>
      </p:sp>
    </p:spTree>
    <p:extLst>
      <p:ext uri="{BB962C8B-B14F-4D97-AF65-F5344CB8AC3E}">
        <p14:creationId xmlns:p14="http://schemas.microsoft.com/office/powerpoint/2010/main" val="62491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83FAF93-632E-4A14-9520-1227DE5E8C92}"/>
              </a:ext>
            </a:extLst>
          </p:cNvPr>
          <p:cNvSpPr/>
          <p:nvPr/>
        </p:nvSpPr>
        <p:spPr>
          <a:xfrm>
            <a:off x="604799" y="5240539"/>
            <a:ext cx="11352791" cy="65485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0070C0"/>
                </a:solidFill>
              </a:rPr>
              <a:t>部署別にファイルが独立した</a:t>
            </a:r>
            <a:r>
              <a:rPr kumimoji="1" lang="en-US" altLang="ja-JP" dirty="0">
                <a:solidFill>
                  <a:srgbClr val="0070C0"/>
                </a:solidFill>
              </a:rPr>
              <a:t>2</a:t>
            </a:r>
            <a:r>
              <a:rPr kumimoji="1" lang="ja-JP" altLang="en-US" dirty="0">
                <a:solidFill>
                  <a:srgbClr val="0070C0"/>
                </a:solidFill>
              </a:rPr>
              <a:t>次元</a:t>
            </a:r>
            <a:r>
              <a:rPr kumimoji="1" lang="en-US" altLang="ja-JP" dirty="0">
                <a:solidFill>
                  <a:srgbClr val="0070C0"/>
                </a:solidFill>
              </a:rPr>
              <a:t>(</a:t>
            </a:r>
            <a:r>
              <a:rPr kumimoji="1" lang="ja-JP" altLang="en-US" dirty="0">
                <a:solidFill>
                  <a:srgbClr val="0070C0"/>
                </a:solidFill>
              </a:rPr>
              <a:t>縦横で軸がある）</a:t>
            </a:r>
            <a:r>
              <a:rPr kumimoji="1" lang="en-US" altLang="ja-JP" dirty="0">
                <a:solidFill>
                  <a:srgbClr val="0070C0"/>
                </a:solidFill>
              </a:rPr>
              <a:t>Excel</a:t>
            </a:r>
            <a:r>
              <a:rPr kumimoji="1" lang="ja-JP" altLang="en-US" dirty="0">
                <a:solidFill>
                  <a:srgbClr val="0070C0"/>
                </a:solidFill>
              </a:rPr>
              <a:t>シートを横ぐしで集計するのも、本テンプレートなら最初から</a:t>
            </a:r>
            <a:r>
              <a:rPr kumimoji="1" lang="en-US" altLang="ja-JP" dirty="0">
                <a:solidFill>
                  <a:srgbClr val="0070C0"/>
                </a:solidFill>
              </a:rPr>
              <a:t>2</a:t>
            </a:r>
            <a:r>
              <a:rPr kumimoji="1" lang="ja-JP" altLang="en-US" dirty="0">
                <a:solidFill>
                  <a:srgbClr val="0070C0"/>
                </a:solidFill>
              </a:rPr>
              <a:t>次元データ構造を標準でサポートするため、わずかな修正でプログラムが作れます。</a:t>
            </a:r>
          </a:p>
        </p:txBody>
      </p:sp>
      <p:pic>
        <p:nvPicPr>
          <p:cNvPr id="5" name="図 4">
            <a:extLst>
              <a:ext uri="{FF2B5EF4-FFF2-40B4-BE49-F238E27FC236}">
                <a16:creationId xmlns:a16="http://schemas.microsoft.com/office/drawing/2014/main" id="{30C2BDCF-541C-4C5F-A202-D583CD5D2129}"/>
              </a:ext>
            </a:extLst>
          </p:cNvPr>
          <p:cNvPicPr>
            <a:picLocks noChangeAspect="1"/>
          </p:cNvPicPr>
          <p:nvPr/>
        </p:nvPicPr>
        <p:blipFill>
          <a:blip r:embed="rId2"/>
          <a:stretch>
            <a:fillRect/>
          </a:stretch>
        </p:blipFill>
        <p:spPr>
          <a:xfrm>
            <a:off x="405779" y="1412776"/>
            <a:ext cx="4525059" cy="2880320"/>
          </a:xfrm>
          <a:prstGeom prst="rect">
            <a:avLst/>
          </a:prstGeom>
        </p:spPr>
      </p:pic>
      <p:pic>
        <p:nvPicPr>
          <p:cNvPr id="6" name="図 5">
            <a:extLst>
              <a:ext uri="{FF2B5EF4-FFF2-40B4-BE49-F238E27FC236}">
                <a16:creationId xmlns:a16="http://schemas.microsoft.com/office/drawing/2014/main" id="{8296ED60-3B35-4E5A-A1E2-59C111D80C13}"/>
              </a:ext>
            </a:extLst>
          </p:cNvPr>
          <p:cNvPicPr>
            <a:picLocks noChangeAspect="1"/>
          </p:cNvPicPr>
          <p:nvPr/>
        </p:nvPicPr>
        <p:blipFill>
          <a:blip r:embed="rId3"/>
          <a:stretch>
            <a:fillRect/>
          </a:stretch>
        </p:blipFill>
        <p:spPr>
          <a:xfrm>
            <a:off x="1341884" y="2176630"/>
            <a:ext cx="4608512" cy="2908554"/>
          </a:xfrm>
          <a:prstGeom prst="rect">
            <a:avLst/>
          </a:prstGeom>
        </p:spPr>
      </p:pic>
      <p:sp>
        <p:nvSpPr>
          <p:cNvPr id="7" name="矢印: 右 6">
            <a:extLst>
              <a:ext uri="{FF2B5EF4-FFF2-40B4-BE49-F238E27FC236}">
                <a16:creationId xmlns:a16="http://schemas.microsoft.com/office/drawing/2014/main" id="{16A11086-0F9C-467B-A0F0-42F471B1F2AD}"/>
              </a:ext>
            </a:extLst>
          </p:cNvPr>
          <p:cNvSpPr/>
          <p:nvPr/>
        </p:nvSpPr>
        <p:spPr>
          <a:xfrm>
            <a:off x="6214553" y="2636912"/>
            <a:ext cx="720080" cy="15841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678ABA65-06F0-4E17-AB3E-E1C0089B722B}"/>
              </a:ext>
            </a:extLst>
          </p:cNvPr>
          <p:cNvPicPr>
            <a:picLocks noChangeAspect="1"/>
          </p:cNvPicPr>
          <p:nvPr/>
        </p:nvPicPr>
        <p:blipFill>
          <a:blip r:embed="rId4"/>
          <a:stretch>
            <a:fillRect/>
          </a:stretch>
        </p:blipFill>
        <p:spPr>
          <a:xfrm>
            <a:off x="7134298" y="2348880"/>
            <a:ext cx="4823293" cy="2120422"/>
          </a:xfrm>
          <a:prstGeom prst="rect">
            <a:avLst/>
          </a:prstGeom>
        </p:spPr>
      </p:pic>
      <p:sp>
        <p:nvSpPr>
          <p:cNvPr id="9" name="吹き出し: 角を丸めた四角形 8">
            <a:extLst>
              <a:ext uri="{FF2B5EF4-FFF2-40B4-BE49-F238E27FC236}">
                <a16:creationId xmlns:a16="http://schemas.microsoft.com/office/drawing/2014/main" id="{8808BAE0-9556-4F37-9620-724CA5656736}"/>
              </a:ext>
            </a:extLst>
          </p:cNvPr>
          <p:cNvSpPr/>
          <p:nvPr/>
        </p:nvSpPr>
        <p:spPr>
          <a:xfrm>
            <a:off x="4435301" y="1028972"/>
            <a:ext cx="2499332" cy="337454"/>
          </a:xfrm>
          <a:prstGeom prst="wedgeRoundRectCallout">
            <a:avLst>
              <a:gd name="adj1" fmla="val -58182"/>
              <a:gd name="adj2" fmla="val 179103"/>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部署別経費明細書</a:t>
            </a:r>
            <a:r>
              <a:rPr kumimoji="1" lang="en-US" altLang="ja-JP" sz="1400" dirty="0">
                <a:solidFill>
                  <a:schemeClr val="tx1"/>
                </a:solidFill>
              </a:rPr>
              <a:t>(Excel)</a:t>
            </a:r>
            <a:endParaRPr kumimoji="1" lang="ja-JP" altLang="en-US" sz="1400" dirty="0">
              <a:solidFill>
                <a:schemeClr val="tx1"/>
              </a:solidFill>
            </a:endParaRPr>
          </a:p>
        </p:txBody>
      </p:sp>
      <p:sp>
        <p:nvSpPr>
          <p:cNvPr id="10" name="吹き出し: 角を丸めた四角形 9">
            <a:extLst>
              <a:ext uri="{FF2B5EF4-FFF2-40B4-BE49-F238E27FC236}">
                <a16:creationId xmlns:a16="http://schemas.microsoft.com/office/drawing/2014/main" id="{3B1DAC49-EA58-4701-A432-C63D04974623}"/>
              </a:ext>
            </a:extLst>
          </p:cNvPr>
          <p:cNvSpPr/>
          <p:nvPr/>
        </p:nvSpPr>
        <p:spPr>
          <a:xfrm>
            <a:off x="7894612" y="1622163"/>
            <a:ext cx="2499332" cy="337454"/>
          </a:xfrm>
          <a:prstGeom prst="wedgeRoundRectCallout">
            <a:avLst>
              <a:gd name="adj1" fmla="val -58182"/>
              <a:gd name="adj2" fmla="val 179103"/>
              <a:gd name="adj3" fmla="val 16667"/>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全部署の総計</a:t>
            </a:r>
          </a:p>
        </p:txBody>
      </p:sp>
    </p:spTree>
    <p:extLst>
      <p:ext uri="{BB962C8B-B14F-4D97-AF65-F5344CB8AC3E}">
        <p14:creationId xmlns:p14="http://schemas.microsoft.com/office/powerpoint/2010/main" val="1910293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347</Words>
  <Application>Microsoft Office PowerPoint</Application>
  <PresentationFormat>ワイド画面</PresentationFormat>
  <Paragraphs>31</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村松 真</dc:creator>
  <cp:lastModifiedBy>村松 真</cp:lastModifiedBy>
  <cp:revision>7</cp:revision>
  <dcterms:created xsi:type="dcterms:W3CDTF">2020-11-21T08:27:16Z</dcterms:created>
  <dcterms:modified xsi:type="dcterms:W3CDTF">2020-11-23T10:45:00Z</dcterms:modified>
</cp:coreProperties>
</file>